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6" r:id="rId3"/>
    <p:sldId id="270" r:id="rId5"/>
    <p:sldId id="282" r:id="rId6"/>
    <p:sldId id="259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83" r:id="rId15"/>
    <p:sldId id="268" r:id="rId16"/>
    <p:sldId id="269" r:id="rId17"/>
    <p:sldId id="271" r:id="rId18"/>
    <p:sldId id="272" r:id="rId19"/>
    <p:sldId id="273" r:id="rId20"/>
    <p:sldId id="284" r:id="rId21"/>
    <p:sldId id="275" r:id="rId22"/>
    <p:sldId id="274" r:id="rId23"/>
    <p:sldId id="276" r:id="rId24"/>
    <p:sldId id="285" r:id="rId25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25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02" y="-17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A86F6-7E0C-6848-875A-010134CE45F7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A69F-973A-8340-A087-179911BB6D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png"/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tiff"/><Relationship Id="rId2" Type="http://schemas.openxmlformats.org/officeDocument/2006/relationships/image" Target="../media/image8.pn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-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1910" y="24130"/>
            <a:ext cx="12108180" cy="68097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981157" y="225083"/>
            <a:ext cx="4501662" cy="6372665"/>
          </a:xfrm>
          <a:prstGeom prst="rect">
            <a:avLst/>
          </a:prstGeom>
          <a:effectLst>
            <a:outerShdw blurRad="228600" dist="88900" dir="2700000" algn="tl" rotWithShape="0">
              <a:prstClr val="black">
                <a:alpha val="22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92016" y="2053885"/>
            <a:ext cx="10971627" cy="3502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101600" dir="288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940127" y="0"/>
            <a:ext cx="4387085" cy="24477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09548" y="767415"/>
            <a:ext cx="327996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不同景 不同情</a:t>
            </a:r>
            <a:endParaRPr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097280" y="2246217"/>
            <a:ext cx="10030265" cy="28040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93034" y="49632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cs typeface="+mn-ea"/>
                <a:sym typeface="+mn-lt"/>
              </a:rPr>
              <a:t>烟雨蒙蒙</a:t>
            </a:r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54852" y="49632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cs typeface="+mn-ea"/>
                <a:sym typeface="+mn-lt"/>
              </a:rPr>
              <a:t>白雪皑皑</a:t>
            </a:r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72023" y="49632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cs typeface="+mn-ea"/>
                <a:sym typeface="+mn-lt"/>
              </a:rPr>
              <a:t>阳光灿烂</a:t>
            </a:r>
            <a:endParaRPr kumimoji="1"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09047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61016" y="1823727"/>
            <a:ext cx="677108" cy="29649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春来江水绿如蓝</a:t>
            </a:r>
            <a:endParaRPr kumimoji="1"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>
            <a:alphaModFix amt="20000"/>
          </a:blip>
          <a:stretch>
            <a:fillRect/>
          </a:stretch>
        </p:blipFill>
        <p:spPr>
          <a:xfrm>
            <a:off x="28136" y="56272"/>
            <a:ext cx="12004430" cy="67524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348112" y="1236167"/>
            <a:ext cx="3629464" cy="36913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69631" y="1855163"/>
            <a:ext cx="586293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9900" dirty="0">
                <a:solidFill>
                  <a:srgbClr val="FF0000"/>
                </a:solidFill>
                <a:cs typeface="+mn-ea"/>
                <a:sym typeface="+mn-lt"/>
              </a:rPr>
              <a:t>特色</a:t>
            </a:r>
            <a:endParaRPr lang="zh-CN" altLang="en-US" sz="199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60837" y="2693854"/>
            <a:ext cx="1404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dirty="0">
                <a:solidFill>
                  <a:srgbClr val="FF0000"/>
                </a:solidFill>
                <a:cs typeface="+mn-ea"/>
                <a:sym typeface="+mn-lt"/>
              </a:rPr>
              <a:t>贰</a:t>
            </a:r>
            <a:endParaRPr lang="zh-CN" altLang="en-US" sz="7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814918" y="3894183"/>
            <a:ext cx="653842" cy="664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156539" y="1006278"/>
            <a:ext cx="4387085" cy="24477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85813" y="1762362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油纸伞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29894" y="3300169"/>
            <a:ext cx="4732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俗称“石灰拷花布”、“拷花蓝布”，是中国传统的民间工艺精品，用棉线纺织、黄豆粉刮浆、蓝草汁印花，纯粹手工、环保。主要产品有成衣、三角头巾、茶杯垫、折扇、桌布、门帘、雨伞、手机袋、钱包、背包、各式象形挂件等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21373" y="1203226"/>
            <a:ext cx="5314074" cy="4289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1748888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56027" y="260078"/>
            <a:ext cx="4387085" cy="24477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89714" y="94943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蓝印花布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4506" y="1198596"/>
            <a:ext cx="4065887" cy="3018524"/>
          </a:xfrm>
          <a:prstGeom prst="rect">
            <a:avLst/>
          </a:prstGeom>
          <a:effectLst>
            <a:outerShdw blurRad="114300" dist="139700" dir="2700000" algn="tl" rotWithShape="0">
              <a:prstClr val="black">
                <a:alpha val="14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77516" y="2195754"/>
            <a:ext cx="5172541" cy="3867962"/>
          </a:xfrm>
          <a:prstGeom prst="rect">
            <a:avLst/>
          </a:prstGeom>
          <a:effectLst>
            <a:outerShdw blurRad="114300" dist="1397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379095" y="4436488"/>
            <a:ext cx="4206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俗称“石灰拷花布”、“拷花蓝布”，是中国传统的民间工艺精品，用棉线纺织、黄豆粉刮浆、蓝草汁印花，纯粹手工、环保。主要产品有三角头巾、茶杯垫、折扇、桌布、门帘、雨伞、钱包、背包、各式象形挂件等。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04915" y="3690692"/>
            <a:ext cx="4387085" cy="24477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36236" y="5649100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333333"/>
                </a:solidFill>
                <a:cs typeface="+mn-ea"/>
                <a:sym typeface="+mn-lt"/>
              </a:rPr>
              <a:t>从日常竹木用品到工艺品，体现乌镇人的聪慧灵巧。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63682" y="437750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cs typeface="+mn-ea"/>
                <a:sym typeface="+mn-lt"/>
              </a:rPr>
              <a:t>木雕竹刻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5385" y="994596"/>
            <a:ext cx="4387085" cy="24477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67162" y="3277483"/>
            <a:ext cx="31622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乌镇是蚕桑之乡、丝绸之府的中心地带，所出产的丝绵质地坚柔，无块、无筋、无杂质，色泽洁白，匀薄如纸。当地人称丝绵为“大环绵”或“手绵”。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36985" y="172640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cs typeface="+mn-ea"/>
                <a:sym typeface="+mn-lt"/>
              </a:rPr>
              <a:t>丝棉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67344" y="-584616"/>
            <a:ext cx="12359344" cy="757003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676630" y="5818715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手工千层底布鞋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>
            <a:alphaModFix amt="20000"/>
          </a:blip>
          <a:stretch>
            <a:fillRect/>
          </a:stretch>
        </p:blipFill>
        <p:spPr>
          <a:xfrm>
            <a:off x="28136" y="52462"/>
            <a:ext cx="12004430" cy="67524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348112" y="1236167"/>
            <a:ext cx="3629464" cy="36913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30351" y="1754078"/>
            <a:ext cx="555165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9900" dirty="0">
                <a:solidFill>
                  <a:srgbClr val="FF0000"/>
                </a:solidFill>
                <a:cs typeface="+mn-ea"/>
                <a:sym typeface="+mn-lt"/>
              </a:rPr>
              <a:t>美食</a:t>
            </a:r>
            <a:endParaRPr lang="zh-CN" altLang="en-US" sz="199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60837" y="2693854"/>
            <a:ext cx="1404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dirty="0">
                <a:solidFill>
                  <a:srgbClr val="FF0000"/>
                </a:solidFill>
                <a:cs typeface="+mn-ea"/>
                <a:sym typeface="+mn-lt"/>
              </a:rPr>
              <a:t>叁</a:t>
            </a:r>
            <a:endParaRPr lang="zh-CN" altLang="en-US" sz="7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814918" y="3894183"/>
            <a:ext cx="653842" cy="664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05630" y="2642337"/>
            <a:ext cx="6032813" cy="3366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39951" y="1060358"/>
            <a:ext cx="4387085" cy="2447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29827" y="1652547"/>
            <a:ext cx="4748853" cy="26496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82389" y="1756909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手工酱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72588" y="242830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三白酒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84872" y="371742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熏豆茶</a:t>
            </a:r>
            <a:endParaRPr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>
            <a:alphaModFix amt="20000"/>
          </a:blip>
          <a:stretch>
            <a:fillRect/>
          </a:stretch>
        </p:blipFill>
        <p:spPr>
          <a:xfrm>
            <a:off x="28136" y="56272"/>
            <a:ext cx="12004430" cy="67524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758462" y="1941346"/>
            <a:ext cx="2475913" cy="25181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923691" y="1941346"/>
            <a:ext cx="2475913" cy="25181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088920" y="1941346"/>
            <a:ext cx="2475913" cy="25181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19993" y="3478261"/>
            <a:ext cx="129657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景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7529" y="2481669"/>
            <a:ext cx="957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dirty="0">
                <a:solidFill>
                  <a:srgbClr val="FF0000"/>
                </a:solidFill>
                <a:cs typeface="+mn-ea"/>
                <a:sym typeface="+mn-lt"/>
              </a:rPr>
              <a:t>壹</a:t>
            </a:r>
            <a:endParaRPr lang="zh-CN" altLang="en-US" sz="7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82758" y="2453533"/>
            <a:ext cx="957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dirty="0" smtClean="0">
                <a:solidFill>
                  <a:srgbClr val="FF0000"/>
                </a:solidFill>
                <a:cs typeface="+mn-ea"/>
                <a:sym typeface="+mn-lt"/>
              </a:rPr>
              <a:t>贰</a:t>
            </a:r>
            <a:endParaRPr lang="zh-CN" altLang="en-US" sz="7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47987" y="2481668"/>
            <a:ext cx="957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dirty="0">
                <a:solidFill>
                  <a:srgbClr val="FF0000"/>
                </a:solidFill>
                <a:cs typeface="+mn-ea"/>
                <a:sym typeface="+mn-lt"/>
              </a:rPr>
              <a:t>叁</a:t>
            </a:r>
            <a:endParaRPr lang="zh-CN" altLang="en-US" sz="7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13359" y="3471716"/>
            <a:ext cx="1296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特色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78587" y="3443923"/>
            <a:ext cx="1296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美食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18827" y="939879"/>
            <a:ext cx="4387085" cy="2447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49" y="1198159"/>
            <a:ext cx="6350000" cy="4229100"/>
          </a:xfrm>
          <a:prstGeom prst="rect">
            <a:avLst/>
          </a:prstGeom>
          <a:effectLst>
            <a:outerShdw blurRad="139700" dist="1524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555760" y="1630699"/>
            <a:ext cx="1402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手工酱</a:t>
            </a:r>
            <a:endParaRPr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68816" y="2917582"/>
            <a:ext cx="27681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中国是酱油生产起源最早的国家，距今已经有二千多年历史，均以天然发酵、酿制。清咸丰九年（1859年），镇人陶叙昌创立了以自己名字为号的叙昌酱园，此为乌镇有历史记载以来的最早的酱园。</a:t>
            </a: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email">
            <a:alphaModFix amt="20000"/>
          </a:blip>
          <a:srcRect/>
          <a:stretch>
            <a:fillRect/>
          </a:stretch>
        </p:blipFill>
        <p:spPr>
          <a:xfrm>
            <a:off x="-235642" y="134912"/>
            <a:ext cx="9039068" cy="656292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31968" y="1024576"/>
            <a:ext cx="4387085" cy="2447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70" y="1788056"/>
            <a:ext cx="4860652" cy="3256637"/>
          </a:xfrm>
          <a:prstGeom prst="rect">
            <a:avLst/>
          </a:prstGeom>
          <a:effectLst>
            <a:outerShdw blurRad="190500" dist="177800" dir="2700000" algn="tl" rotWithShape="0">
              <a:prstClr val="black">
                <a:alpha val="21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7994026" y="3053771"/>
            <a:ext cx="34327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三白酒是乌镇人的美酒，天然原料纯手工酿成。何谓三白酒？《乌青镇志》上说：“以白米、白面、白水成之，故有是名”。三白酒除了55℃的三白酒外，还生产12℃的白糯米酒以及4℃的甜白酒。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69788" y="1731777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cs typeface="+mn-ea"/>
                <a:sym typeface="+mn-lt"/>
              </a:rPr>
              <a:t>三白酒</a:t>
            </a:r>
            <a:endParaRPr lang="zh-CN" alt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8136" y="56272"/>
            <a:ext cx="12004430" cy="675249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32355" y="2770798"/>
            <a:ext cx="4246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0" dirty="0">
                <a:solidFill>
                  <a:schemeClr val="bg1"/>
                </a:solidFill>
                <a:cs typeface="+mn-ea"/>
                <a:sym typeface="+mn-lt"/>
              </a:rPr>
              <a:t>感谢观看</a:t>
            </a:r>
            <a:endParaRPr kumimoji="1" lang="zh-CN" altLang="en-US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>
            <a:alphaModFix amt="20000"/>
          </a:blip>
          <a:stretch>
            <a:fillRect/>
          </a:stretch>
        </p:blipFill>
        <p:spPr>
          <a:xfrm>
            <a:off x="28136" y="56272"/>
            <a:ext cx="12004430" cy="67524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348112" y="1236167"/>
            <a:ext cx="3629464" cy="36913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77576" y="1686823"/>
            <a:ext cx="1296573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9900" dirty="0" smtClean="0">
                <a:solidFill>
                  <a:srgbClr val="FF0000"/>
                </a:solidFill>
                <a:cs typeface="+mn-ea"/>
                <a:sym typeface="+mn-lt"/>
              </a:rPr>
              <a:t>景</a:t>
            </a:r>
            <a:endParaRPr lang="zh-CN" altLang="en-US" sz="199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60837" y="2693854"/>
            <a:ext cx="1404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dirty="0">
                <a:solidFill>
                  <a:srgbClr val="FF0000"/>
                </a:solidFill>
                <a:cs typeface="+mn-ea"/>
                <a:sym typeface="+mn-lt"/>
              </a:rPr>
              <a:t>壹</a:t>
            </a:r>
            <a:endParaRPr lang="zh-CN" altLang="en-US" sz="7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814918" y="3894183"/>
            <a:ext cx="653842" cy="66498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66560" y="939016"/>
            <a:ext cx="4387085" cy="24477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4350" y="2936191"/>
            <a:ext cx="3305908" cy="2947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乌镇，位于浙江省嘉兴市桐乡市，地处江浙沪“金三角”之地、杭嘉湖平原腹地，距杭州、苏州均为60公里，距上海106公里。属太湖流域水系，河流纵横交织，京杭大运河依镇而过。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24799" y="1645216"/>
            <a:ext cx="129657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乌镇</a:t>
            </a:r>
            <a:endParaRPr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4279" y="2832511"/>
            <a:ext cx="4387085" cy="2447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62360" y="2817971"/>
            <a:ext cx="4387085" cy="24477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73543" y="3538710"/>
            <a:ext cx="1296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东栅</a:t>
            </a:r>
            <a:endParaRPr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75694" y="3525312"/>
            <a:ext cx="1296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西栅</a:t>
            </a:r>
            <a:endParaRPr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14822" y="2171913"/>
            <a:ext cx="2562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cs typeface="+mn-ea"/>
                <a:sym typeface="+mn-lt"/>
              </a:rPr>
              <a:t>景点细分</a:t>
            </a:r>
            <a:endParaRPr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489982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7906" y="1485902"/>
            <a:ext cx="3924151" cy="40831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江南好，风景旧曾谙。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日出江花红胜火，春来江水绿如蓝。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能不忆江南？ </a:t>
            </a:r>
            <a:br>
              <a:rPr lang="zh-CN" altLang="en-US" dirty="0">
                <a:cs typeface="+mn-ea"/>
                <a:sym typeface="+mn-lt"/>
              </a:rPr>
            </a:br>
            <a:r>
              <a:rPr lang="zh-CN" altLang="en-US" dirty="0">
                <a:cs typeface="+mn-ea"/>
                <a:sym typeface="+mn-lt"/>
              </a:rPr>
              <a:t>江南忆，最忆是杭州。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山寺月中寻桂子，郡亭枕上看潮头。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何日更重游？ </a:t>
            </a:r>
            <a:br>
              <a:rPr lang="zh-CN" altLang="en-US" dirty="0">
                <a:cs typeface="+mn-ea"/>
                <a:sym typeface="+mn-lt"/>
              </a:rPr>
            </a:br>
            <a:r>
              <a:rPr lang="zh-CN" altLang="en-US" dirty="0">
                <a:cs typeface="+mn-ea"/>
                <a:sym typeface="+mn-lt"/>
              </a:rPr>
              <a:t>江南忆，其次忆吴宫。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吴酒一杯春竹叶，吴娃双舞醉芙蓉。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早晚得相逢？</a:t>
            </a:r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2735857" y="1684606"/>
            <a:ext cx="4387085" cy="24477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54632" y="1659988"/>
            <a:ext cx="67710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3200">
                <a:solidFill>
                  <a:srgbClr val="FF0000"/>
                </a:solidFill>
                <a:cs typeface="+mn-ea"/>
                <a:sym typeface="+mn-lt"/>
              </a:rPr>
              <a:t>忆江南</a:t>
            </a:r>
            <a:endParaRPr kumimoji="1" lang="zh-CN" altLang="en-US" sz="320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29" y="762301"/>
            <a:ext cx="7284413" cy="4097482"/>
          </a:xfrm>
          <a:prstGeom prst="rect">
            <a:avLst/>
          </a:prstGeom>
          <a:effectLst>
            <a:outerShdw blurRad="292100" dist="228600" dir="2700000" algn="tl" rotWithShape="0">
              <a:prstClr val="black">
                <a:alpha val="11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8046717" y="2390261"/>
            <a:ext cx="3221502" cy="3416320"/>
          </a:xfrm>
          <a:prstGeom prst="rect">
            <a:avLst/>
          </a:prstGeom>
          <a:solidFill>
            <a:schemeClr val="tx1">
              <a:lumMod val="85000"/>
              <a:lumOff val="15000"/>
              <a:alpha val="71000"/>
            </a:schemeClr>
          </a:solidFill>
          <a:effectLst>
            <a:outerShdw blurRad="203200" dist="165100" dir="5400000" algn="ctr" rotWithShape="0">
              <a:srgbClr val="000000">
                <a:alpha val="1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乌镇是首批中国历史文化名镇、中国十大魅力名镇、全国环境优美乡镇、国家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5A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级景区，素有“中国最后的枕水人家”之誉，拥有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7000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多年文明史和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1300</a:t>
            </a:r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年建镇史。是典型的中国江南水乡古镇，有“鱼米之乡、丝绸之府”之称。</a:t>
            </a: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16372" y="363262"/>
            <a:ext cx="5006926" cy="24477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213341" y="999966"/>
            <a:ext cx="327996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cs typeface="+mn-ea"/>
                <a:sym typeface="+mn-lt"/>
              </a:rPr>
              <a:t>十大魅力古镇</a:t>
            </a:r>
            <a:endParaRPr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304800"/>
            <a:ext cx="10098425" cy="5680364"/>
          </a:xfrm>
          <a:prstGeom prst="rect">
            <a:avLst/>
          </a:prstGeom>
          <a:effectLst>
            <a:outerShdw blurRad="165100" dist="127000" dir="2640000" algn="ctr" rotWithShape="0">
              <a:srgbClr val="000000">
                <a:alpha val="26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8236326" y="1473591"/>
            <a:ext cx="4387085" cy="24477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55101" y="1448973"/>
            <a:ext cx="67710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江南好</a:t>
            </a:r>
            <a:endParaRPr kumimoji="1"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>
            <a:alphaModFix amt="5000"/>
          </a:blip>
          <a:stretch>
            <a:fillRect/>
          </a:stretch>
        </p:blipFill>
        <p:spPr>
          <a:xfrm>
            <a:off x="3265365" y="372790"/>
            <a:ext cx="9566030" cy="53808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822" y="269821"/>
            <a:ext cx="4387085" cy="2447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0956" y="2328085"/>
            <a:ext cx="5877463" cy="3528566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11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024198" y="1014821"/>
            <a:ext cx="327996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cs typeface="+mn-ea"/>
                <a:sym typeface="+mn-lt"/>
              </a:rPr>
              <a:t>日</a:t>
            </a:r>
            <a:r>
              <a:rPr lang="zh-CN" altLang="en-US" sz="3200">
                <a:solidFill>
                  <a:srgbClr val="FF0000"/>
                </a:solidFill>
                <a:cs typeface="+mn-ea"/>
                <a:sym typeface="+mn-lt"/>
              </a:rPr>
              <a:t>出江花红胜火</a:t>
            </a:r>
            <a:endParaRPr lang="zh-CN" altLang="en-US" sz="3200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3000">
        <p:fade/>
      </p:transition>
    </mc:Choice>
    <mc:Fallback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ISPRING_SCORM_RATE_SLIDES" val="0"/>
  <p:tag name="ISPRING_SCORM_PASSING_SCORE" val="0.000000"/>
  <p:tag name="ISPRING_ULTRA_SCORM_COURSE_ID" val="B25AAE42-A727-4A98-A7FF-5D30EBB6F438"/>
  <p:tag name="ISPRINGONLINEFOLDERID" val="0"/>
  <p:tag name="ISPRINGONLINEFOLDERPATH" val="内容列表"/>
  <p:tag name="ISPRINGCLOUDFOLDERID" val="0"/>
  <p:tag name="ISPRINGCLOUDFOLDERPATH" val="资源库"/>
  <p:tag name="ISPRING_OUTPUT_FOLDER" val="G:\第十四批\600272"/>
  <p:tag name="ISPRING_PRESENTATION_TITLE" val="5a7425a6c2db4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ivdz3op">
      <a:majorFont>
        <a:latin typeface="Arial"/>
        <a:ea typeface="隶书"/>
        <a:cs typeface=""/>
      </a:majorFont>
      <a:minorFont>
        <a:latin typeface="Arial"/>
        <a:ea typeface="隶书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865</Words>
  <Application>WPS 演示</Application>
  <PresentationFormat>自定义</PresentationFormat>
  <Paragraphs>96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微软雅黑</vt:lpstr>
      <vt:lpstr>Arial Unicode MS</vt:lpstr>
      <vt:lpstr>DengXian</vt:lpstr>
      <vt:lpstr>td-sb</vt:lpstr>
      <vt:lpstr>Arial</vt:lpstr>
      <vt:lpstr>隶书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忆江南</dc:title>
  <dc:creator>第一PPT</dc:creator>
  <cp:keywords>www.1ppt.com</cp:keywords>
  <dc:description>www.1ppt.com</dc:description>
  <cp:lastModifiedBy>Administrator</cp:lastModifiedBy>
  <cp:revision>63</cp:revision>
  <dcterms:created xsi:type="dcterms:W3CDTF">2017-08-18T03:02:00Z</dcterms:created>
  <dcterms:modified xsi:type="dcterms:W3CDTF">2020-05-07T08:20:32Z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