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32" r:id="rId6"/>
    <p:sldId id="305" r:id="rId8"/>
    <p:sldId id="333" r:id="rId9"/>
    <p:sldId id="327" r:id="rId10"/>
    <p:sldId id="334" r:id="rId11"/>
    <p:sldId id="307" r:id="rId12"/>
    <p:sldId id="328" r:id="rId13"/>
    <p:sldId id="308" r:id="rId14"/>
    <p:sldId id="309" r:id="rId15"/>
    <p:sldId id="338" r:id="rId16"/>
    <p:sldId id="339" r:id="rId17"/>
    <p:sldId id="340" r:id="rId18"/>
    <p:sldId id="341" r:id="rId19"/>
    <p:sldId id="329" r:id="rId20"/>
    <p:sldId id="335" r:id="rId21"/>
    <p:sldId id="318" r:id="rId22"/>
    <p:sldId id="311" r:id="rId23"/>
    <p:sldId id="330" r:id="rId24"/>
    <p:sldId id="336" r:id="rId25"/>
    <p:sldId id="269" r:id="rId26"/>
    <p:sldId id="331" r:id="rId27"/>
    <p:sldId id="325" r:id="rId28"/>
    <p:sldId id="319" r:id="rId29"/>
    <p:sldId id="337" r:id="rId30"/>
    <p:sldId id="342" r:id="rId31"/>
    <p:sldId id="34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D52"/>
    <a:srgbClr val="F4F3E9"/>
    <a:srgbClr val="F4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6314" autoAdjust="0"/>
  </p:normalViewPr>
  <p:slideViewPr>
    <p:cSldViewPr snapToGrid="0">
      <p:cViewPr varScale="1">
        <p:scale>
          <a:sx n="58" d="100"/>
          <a:sy n="58" d="100"/>
        </p:scale>
        <p:origin x="-90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E447-2894-4FBD-A02A-65A466DF5E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B8C6-32F9-4B49-AC19-A6F6996EE0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30445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6" name="矩形 5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95512" y="541503"/>
            <a:ext cx="3470032" cy="466682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9580-F423-4B22-ABCA-263F75C051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F8DF-3505-4F9A-9456-487AF6DC3F0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949" y="2019"/>
            <a:ext cx="12178043" cy="6854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82612" y="1696778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386D52"/>
                </a:solidFill>
                <a:cs typeface="+mn-ea"/>
                <a:sym typeface="+mn-lt"/>
              </a:rPr>
              <a:t>水</a:t>
            </a:r>
            <a:r>
              <a:rPr lang="zh-CN" altLang="en-US" sz="6600" dirty="0" smtClean="0">
                <a:solidFill>
                  <a:srgbClr val="386D52"/>
                </a:solidFill>
                <a:cs typeface="+mn-ea"/>
                <a:sym typeface="+mn-lt"/>
              </a:rPr>
              <a:t>彩叶子开题报告</a:t>
            </a:r>
            <a:endParaRPr lang="zh-CN" altLang="en-US" sz="66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77206" y="0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6186" y="3740855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386D52"/>
                </a:solidFill>
                <a:cs typeface="+mn-ea"/>
                <a:sym typeface="+mn-lt"/>
              </a:rPr>
              <a:t>专业</a:t>
            </a:r>
            <a:r>
              <a:rPr lang="zh-CN" altLang="en-US" sz="3200" spc="-300" dirty="0" smtClean="0">
                <a:solidFill>
                  <a:srgbClr val="386D52"/>
                </a:solidFill>
                <a:cs typeface="+mn-ea"/>
                <a:sym typeface="+mn-lt"/>
              </a:rPr>
              <a:t>：中文</a:t>
            </a:r>
            <a:endParaRPr lang="zh-CN" altLang="en-US" sz="3200" spc="-3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2790" y="4905091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9800" y="4892322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答辩人</a:t>
            </a:r>
            <a:r>
              <a:rPr lang="zh-CN" altLang="en-US" sz="1400" dirty="0" smtClean="0">
                <a:solidFill>
                  <a:srgbClr val="F4F4EB"/>
                </a:solidFill>
                <a:cs typeface="+mn-ea"/>
                <a:sym typeface="+mn-lt"/>
              </a:rPr>
              <a:t>：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23270" y="4902780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9267" y="4892322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导师</a:t>
            </a:r>
            <a:r>
              <a:rPr lang="zh-CN" altLang="en-US" sz="1400" dirty="0" smtClean="0">
                <a:solidFill>
                  <a:srgbClr val="F4F4EB"/>
                </a:solidFill>
                <a:cs typeface="+mn-ea"/>
                <a:sym typeface="+mn-lt"/>
              </a:rPr>
              <a:t>：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50397" y="3032325"/>
            <a:ext cx="50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86D52"/>
                </a:solidFill>
                <a:cs typeface="+mn-ea"/>
                <a:sym typeface="+mn-lt"/>
              </a:rPr>
              <a:t>GRADUATION THESIS DEFENSE</a:t>
            </a:r>
            <a:endParaRPr lang="zh-CN" altLang="en-US" sz="20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6" grpId="0" animBg="1"/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第三篇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43252" y="221948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论文基本内容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2" y="3588949"/>
            <a:ext cx="16295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论文结构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67232" y="3588950"/>
            <a:ext cx="236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608618" y="1301444"/>
            <a:ext cx="8001775" cy="5714632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439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论文结构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3851733" y="1967029"/>
            <a:ext cx="18201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P01-P05</a:t>
            </a:r>
            <a:r>
              <a:rPr lang="zh-CN" altLang="en-US" sz="2000" dirty="0">
                <a:solidFill>
                  <a:srgbClr val="386D52"/>
                </a:solidFill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6" name="TextBox 106"/>
          <p:cNvSpPr txBox="1"/>
          <p:nvPr/>
        </p:nvSpPr>
        <p:spPr>
          <a:xfrm>
            <a:off x="2952343" y="2421830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19"/>
          <p:cNvSpPr txBox="1"/>
          <p:nvPr/>
        </p:nvSpPr>
        <p:spPr>
          <a:xfrm>
            <a:off x="3560887" y="3125461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P06-P10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0" name="TextBox 106"/>
          <p:cNvSpPr txBox="1"/>
          <p:nvPr/>
        </p:nvSpPr>
        <p:spPr>
          <a:xfrm>
            <a:off x="2677524" y="3553728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19"/>
          <p:cNvSpPr txBox="1"/>
          <p:nvPr/>
        </p:nvSpPr>
        <p:spPr>
          <a:xfrm>
            <a:off x="3737890" y="4468988"/>
            <a:ext cx="18201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P11-P15</a:t>
            </a:r>
            <a:r>
              <a:rPr lang="en-US" altLang="zh-CN" sz="2000" b="1" dirty="0">
                <a:solidFill>
                  <a:srgbClr val="386D52"/>
                </a:solidFill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2" name="TextBox 106"/>
          <p:cNvSpPr txBox="1"/>
          <p:nvPr/>
        </p:nvSpPr>
        <p:spPr>
          <a:xfrm>
            <a:off x="2959216" y="4859688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19"/>
          <p:cNvSpPr txBox="1"/>
          <p:nvPr/>
        </p:nvSpPr>
        <p:spPr>
          <a:xfrm>
            <a:off x="8201174" y="2314769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P16-P19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4" name="TextBox 106"/>
          <p:cNvSpPr txBox="1"/>
          <p:nvPr/>
        </p:nvSpPr>
        <p:spPr>
          <a:xfrm>
            <a:off x="7196209" y="2729013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19"/>
          <p:cNvSpPr txBox="1"/>
          <p:nvPr/>
        </p:nvSpPr>
        <p:spPr>
          <a:xfrm>
            <a:off x="8274986" y="3494534"/>
            <a:ext cx="18201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P20-P23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7" name="TextBox 106"/>
          <p:cNvSpPr txBox="1"/>
          <p:nvPr/>
        </p:nvSpPr>
        <p:spPr>
          <a:xfrm>
            <a:off x="7270021" y="3900510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9"/>
          <p:cNvSpPr txBox="1"/>
          <p:nvPr/>
        </p:nvSpPr>
        <p:spPr>
          <a:xfrm>
            <a:off x="2786431" y="1732177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第一章</a:t>
            </a:r>
            <a:endParaRPr lang="zh-CN" altLang="en-US" sz="16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5" name="TextBox 19"/>
          <p:cNvSpPr txBox="1"/>
          <p:nvPr/>
        </p:nvSpPr>
        <p:spPr>
          <a:xfrm>
            <a:off x="2803989" y="4150960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第三章</a:t>
            </a:r>
            <a:endParaRPr lang="zh-CN" altLang="en-US" sz="16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4" name="TextBox 19"/>
          <p:cNvSpPr txBox="1"/>
          <p:nvPr/>
        </p:nvSpPr>
        <p:spPr>
          <a:xfrm>
            <a:off x="2522297" y="2807783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第二章</a:t>
            </a:r>
            <a:endParaRPr lang="zh-CN" altLang="en-US" sz="16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7119729" y="2094681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  <a:endParaRPr lang="zh-CN" altLang="en-US" sz="16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6822160" y="4468988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第六章</a:t>
            </a:r>
            <a:endParaRPr lang="zh-CN" altLang="en-US" sz="16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7119729" y="3222857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第五章</a:t>
            </a:r>
            <a:endParaRPr lang="zh-CN" altLang="en-US" sz="16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7903605" y="4711866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P16-P19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9" name="TextBox 106"/>
          <p:cNvSpPr txBox="1"/>
          <p:nvPr/>
        </p:nvSpPr>
        <p:spPr>
          <a:xfrm>
            <a:off x="6898640" y="5126110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5" grpId="0"/>
      <p:bldP spid="66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43" grpId="0"/>
      <p:bldP spid="45" grpId="0"/>
      <p:bldP spid="54" grpId="0"/>
      <p:bldP spid="33" grpId="0"/>
      <p:bldP spid="34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10917" y="3794772"/>
            <a:ext cx="7023740" cy="2801709"/>
            <a:chOff x="3010917" y="3794772"/>
            <a:chExt cx="7023740" cy="280170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3010917" y="3794772"/>
              <a:ext cx="7023740" cy="280170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5813875" y="4587677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40759" y="1534819"/>
            <a:ext cx="4778221" cy="3151711"/>
            <a:chOff x="5940759" y="1534819"/>
            <a:chExt cx="4778221" cy="315171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940759" y="1534819"/>
              <a:ext cx="4778221" cy="3151711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7775698" y="2417804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44566" y="1565770"/>
            <a:ext cx="4778221" cy="3151711"/>
            <a:chOff x="1744566" y="1565770"/>
            <a:chExt cx="4778221" cy="315171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44566" y="1565770"/>
              <a:ext cx="4778221" cy="315171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581352" y="2456377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第一章</a:t>
            </a:r>
            <a:endParaRPr lang="zh-CN" altLang="en-US" sz="20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41"/>
          <p:cNvSpPr txBox="1"/>
          <p:nvPr/>
        </p:nvSpPr>
        <p:spPr>
          <a:xfrm>
            <a:off x="2570598" y="3062075"/>
            <a:ext cx="3148031" cy="631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41"/>
          <p:cNvSpPr txBox="1"/>
          <p:nvPr/>
        </p:nvSpPr>
        <p:spPr>
          <a:xfrm>
            <a:off x="6739092" y="3110675"/>
            <a:ext cx="3148031" cy="631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4387779" y="5222636"/>
            <a:ext cx="4018888" cy="631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25" name="TextBox 41"/>
          <p:cNvSpPr txBox="1"/>
          <p:nvPr/>
        </p:nvSpPr>
        <p:spPr>
          <a:xfrm>
            <a:off x="3386468" y="2082697"/>
            <a:ext cx="1767672" cy="112223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7430820" y="2066613"/>
            <a:ext cx="2119288" cy="112223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5435818" y="4466133"/>
            <a:ext cx="2139386" cy="733245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61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53" grpId="0"/>
          <p:bldP spid="30" grpId="0"/>
          <p:bldP spid="36" grpId="0"/>
          <p:bldP spid="25" grpId="0"/>
          <p:bldP spid="27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53" grpId="0"/>
          <p:bldP spid="30" grpId="0"/>
          <p:bldP spid="36" grpId="0"/>
          <p:bldP spid="25" grpId="0"/>
          <p:bldP spid="27" grpId="0"/>
          <p:bldP spid="3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第二章</a:t>
            </a:r>
            <a:endParaRPr lang="zh-CN" altLang="en-US" sz="20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07416" y="29506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07416" y="36364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307416" y="43222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307416" y="5693812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07416" y="50080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398294" y="2535787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1395512" y="24565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1395512" y="31423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1395512" y="38281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9"/>
          <p:cNvSpPr txBox="1"/>
          <p:nvPr/>
        </p:nvSpPr>
        <p:spPr>
          <a:xfrm>
            <a:off x="1395512" y="51997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05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1395512" y="45139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98294" y="3226732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98294" y="3956868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98294" y="4647813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98294" y="5275337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5" grpId="0"/>
      <p:bldP spid="31" grpId="0" animBg="1"/>
      <p:bldP spid="32" grpId="0" animBg="1"/>
      <p:bldP spid="33" grpId="0" animBg="1"/>
      <p:bldP spid="34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第三章</a:t>
            </a:r>
            <a:endParaRPr lang="zh-CN" altLang="en-US" sz="20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57"/>
          <p:cNvSpPr/>
          <p:nvPr/>
        </p:nvSpPr>
        <p:spPr>
          <a:xfrm>
            <a:off x="2102677" y="2334095"/>
            <a:ext cx="7986646" cy="63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请简明扼要的说明每一小节的具体内容，语言精练概括的说明你所要阐明的观点；简明扼要的说明每一小节的具体内容，语言精练概括的说明你所要阐明的观点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81573" y="3112262"/>
            <a:ext cx="3305196" cy="2334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05232" y="3112262"/>
            <a:ext cx="3305196" cy="23341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43402" y="3112262"/>
            <a:ext cx="3305196" cy="2334126"/>
          </a:xfrm>
          <a:prstGeom prst="rect">
            <a:avLst/>
          </a:prstGeom>
        </p:spPr>
      </p:pic>
      <p:sp>
        <p:nvSpPr>
          <p:cNvPr id="29" name="TextBox 41"/>
          <p:cNvSpPr txBox="1"/>
          <p:nvPr/>
        </p:nvSpPr>
        <p:spPr>
          <a:xfrm>
            <a:off x="1525553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0" name="TextBox 41"/>
          <p:cNvSpPr txBox="1"/>
          <p:nvPr/>
        </p:nvSpPr>
        <p:spPr>
          <a:xfrm>
            <a:off x="4135762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5" name="TextBox 41"/>
          <p:cNvSpPr txBox="1"/>
          <p:nvPr/>
        </p:nvSpPr>
        <p:spPr>
          <a:xfrm>
            <a:off x="6745971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9356179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22" grpId="0"/>
          <p:bldP spid="29" grpId="0"/>
          <p:bldP spid="30" grpId="0"/>
          <p:bldP spid="35" grpId="0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22" grpId="0"/>
          <p:bldP spid="29" grpId="0"/>
          <p:bldP spid="30" grpId="0"/>
          <p:bldP spid="35" grpId="0"/>
          <p:bldP spid="3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  <a:endParaRPr lang="zh-CN" altLang="en-US" sz="20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57"/>
          <p:cNvSpPr/>
          <p:nvPr/>
        </p:nvSpPr>
        <p:spPr>
          <a:xfrm>
            <a:off x="1464485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57"/>
          <p:cNvSpPr/>
          <p:nvPr/>
        </p:nvSpPr>
        <p:spPr>
          <a:xfrm>
            <a:off x="4809569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8177078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023285" y="3526706"/>
            <a:ext cx="682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80%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379430" y="3526706"/>
            <a:ext cx="682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70%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9735576" y="3526706"/>
            <a:ext cx="682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60%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93890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150035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8506181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4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6866" y="2540202"/>
            <a:ext cx="1927464" cy="690556"/>
            <a:chOff x="1866866" y="2540202"/>
            <a:chExt cx="1927464" cy="690556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2473892" y="2141100"/>
              <a:ext cx="565173" cy="1488762"/>
              <a:chOff x="2021300" y="2490537"/>
              <a:chExt cx="481268" cy="114766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5" name="圆角矩形 6"/>
            <p:cNvSpPr/>
            <p:nvPr/>
          </p:nvSpPr>
          <p:spPr bwMode="auto">
            <a:xfrm>
              <a:off x="1866866" y="2540202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45135" y="2540202"/>
            <a:ext cx="1927464" cy="690556"/>
            <a:chOff x="5145135" y="2540202"/>
            <a:chExt cx="1927464" cy="690556"/>
          </a:xfrm>
        </p:grpSpPr>
        <p:grpSp>
          <p:nvGrpSpPr>
            <p:cNvPr id="112" name="组合 111"/>
            <p:cNvGrpSpPr/>
            <p:nvPr/>
          </p:nvGrpSpPr>
          <p:grpSpPr>
            <a:xfrm rot="5400000">
              <a:off x="5773393" y="2141100"/>
              <a:ext cx="565173" cy="1488762"/>
              <a:chOff x="2021300" y="2490537"/>
              <a:chExt cx="481268" cy="1147666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6" name="圆角矩形 6"/>
            <p:cNvSpPr/>
            <p:nvPr/>
          </p:nvSpPr>
          <p:spPr bwMode="auto">
            <a:xfrm>
              <a:off x="5145135" y="2540202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45544" y="2528170"/>
            <a:ext cx="1927464" cy="690556"/>
            <a:chOff x="8445544" y="2528170"/>
            <a:chExt cx="1927464" cy="690556"/>
          </a:xfrm>
        </p:grpSpPr>
        <p:grpSp>
          <p:nvGrpSpPr>
            <p:cNvPr id="101" name="组合 100"/>
            <p:cNvGrpSpPr/>
            <p:nvPr/>
          </p:nvGrpSpPr>
          <p:grpSpPr>
            <a:xfrm rot="5400000">
              <a:off x="9072893" y="2141100"/>
              <a:ext cx="565173" cy="1488762"/>
              <a:chOff x="2021300" y="2490537"/>
              <a:chExt cx="481268" cy="1147666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8" name="圆角矩形 6"/>
            <p:cNvSpPr/>
            <p:nvPr/>
          </p:nvSpPr>
          <p:spPr bwMode="auto">
            <a:xfrm>
              <a:off x="8445544" y="2528170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  <a:endParaRPr lang="zh-CN" altLang="en-US" sz="20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307416" y="29506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307416" y="3914410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307416" y="4878207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307416" y="5842004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398294" y="2535787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29"/>
          <p:cNvSpPr txBox="1"/>
          <p:nvPr/>
        </p:nvSpPr>
        <p:spPr>
          <a:xfrm>
            <a:off x="1395512" y="24565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29"/>
          <p:cNvSpPr txBox="1"/>
          <p:nvPr/>
        </p:nvSpPr>
        <p:spPr>
          <a:xfrm>
            <a:off x="1395512" y="3420311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29"/>
          <p:cNvSpPr txBox="1"/>
          <p:nvPr/>
        </p:nvSpPr>
        <p:spPr>
          <a:xfrm>
            <a:off x="1395512" y="4384108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1395512" y="5347905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398294" y="3517793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398294" y="4499799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398294" y="5481804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第四篇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6683" y="2235595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亮点与不足之处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664193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64192" y="406625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不足之处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49612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论文亮点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9" grpId="0"/>
          <p:bldP spid="20" grpId="0"/>
          <p:bldP spid="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524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06"/>
          <p:cNvSpPr txBox="1"/>
          <p:nvPr/>
        </p:nvSpPr>
        <p:spPr>
          <a:xfrm>
            <a:off x="7248898" y="4027959"/>
            <a:ext cx="280656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106"/>
          <p:cNvSpPr txBox="1"/>
          <p:nvPr/>
        </p:nvSpPr>
        <p:spPr>
          <a:xfrm>
            <a:off x="1920082" y="2701727"/>
            <a:ext cx="282847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900508" y="1541318"/>
            <a:ext cx="69892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200" dirty="0">
                <a:solidFill>
                  <a:srgbClr val="386D52"/>
                </a:solidFill>
                <a:cs typeface="+mn-ea"/>
                <a:sym typeface="+mn-lt"/>
              </a:rPr>
              <a:t>输入您的文字内容，或复制粘贴具体文本，语言精练概括的说明你所要阐明的观点</a:t>
            </a:r>
            <a:endParaRPr lang="en-US" altLang="zh-CN" sz="2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6718283" y="2614597"/>
            <a:ext cx="33371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单击输入标题文本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5093" y="5101238"/>
            <a:ext cx="32456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单击输入标题文本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709506" y="2022346"/>
            <a:ext cx="3428423" cy="32124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5603978" y="2872315"/>
            <a:ext cx="3428423" cy="321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  <p:bldP spid="32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118989" y="2045274"/>
            <a:ext cx="3552895" cy="3552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7538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论文亮点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1689601" y="4818659"/>
            <a:ext cx="29668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10"/>
          <p:cNvSpPr txBox="1"/>
          <p:nvPr/>
        </p:nvSpPr>
        <p:spPr>
          <a:xfrm>
            <a:off x="1329295" y="2386692"/>
            <a:ext cx="28599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7554414" y="4867215"/>
            <a:ext cx="30410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10"/>
          <p:cNvSpPr txBox="1"/>
          <p:nvPr/>
        </p:nvSpPr>
        <p:spPr>
          <a:xfrm>
            <a:off x="7715096" y="2485966"/>
            <a:ext cx="29930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34"/>
          <p:cNvSpPr txBox="1"/>
          <p:nvPr/>
        </p:nvSpPr>
        <p:spPr>
          <a:xfrm>
            <a:off x="2325021" y="1883664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6" name="TextBox 34"/>
          <p:cNvSpPr txBox="1"/>
          <p:nvPr/>
        </p:nvSpPr>
        <p:spPr>
          <a:xfrm>
            <a:off x="7715097" y="197424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7" name="TextBox 34"/>
          <p:cNvSpPr txBox="1"/>
          <p:nvPr/>
        </p:nvSpPr>
        <p:spPr>
          <a:xfrm>
            <a:off x="2809820" y="433092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8" name="TextBox 34"/>
          <p:cNvSpPr txBox="1"/>
          <p:nvPr/>
        </p:nvSpPr>
        <p:spPr>
          <a:xfrm>
            <a:off x="7554414" y="4379476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162202" y="1695312"/>
            <a:ext cx="568138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92658" y="1812036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99459" y="4105322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951948" y="4191124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 flipH="1">
            <a:off x="1560236" y="854317"/>
            <a:ext cx="8447363" cy="5687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r="67917"/>
          <a:stretch>
            <a:fillRect/>
          </a:stretch>
        </p:blipFill>
        <p:spPr>
          <a:xfrm flipH="1">
            <a:off x="8280400" y="0"/>
            <a:ext cx="3911600" cy="6857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 flipH="1">
            <a:off x="-1" y="4208393"/>
            <a:ext cx="3165231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14869" y="539260"/>
            <a:ext cx="179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gray">
          <a:xfrm flipH="1">
            <a:off x="3656806" y="4700149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05.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可行性及结论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gray">
          <a:xfrm flipH="1">
            <a:off x="3656806" y="3985440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04.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亮点与不足之处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gray">
          <a:xfrm flipH="1">
            <a:off x="3656806" y="3270731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03.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论文基本内容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 flipH="1">
            <a:off x="3656806" y="2556022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02.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研究思路与方法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gray">
          <a:xfrm flipH="1">
            <a:off x="3656806" y="1822361"/>
            <a:ext cx="4878388" cy="625474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选题背景及意义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gray">
          <a:xfrm flipH="1">
            <a:off x="3656806" y="5414857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06.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研究结论的发展方向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4401" y="1557489"/>
            <a:ext cx="1454757" cy="3048673"/>
            <a:chOff x="2184401" y="1557489"/>
            <a:chExt cx="1454757" cy="3048673"/>
          </a:xfrm>
        </p:grpSpPr>
        <p:sp>
          <p:nvSpPr>
            <p:cNvPr id="17" name="矩形 16"/>
            <p:cNvSpPr/>
            <p:nvPr/>
          </p:nvSpPr>
          <p:spPr>
            <a:xfrm>
              <a:off x="2184401" y="1557489"/>
              <a:ext cx="1454757" cy="3018152"/>
            </a:xfrm>
            <a:prstGeom prst="rect">
              <a:avLst/>
            </a:prstGeom>
            <a:solidFill>
              <a:srgbClr val="386D52"/>
            </a:solidFill>
            <a:ln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77461" y="1564004"/>
              <a:ext cx="81227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zh-CN" altLang="en-US" sz="6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75219" y="2628698"/>
              <a:ext cx="461665" cy="19774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pc="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pc="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4304891" y="2008735"/>
            <a:ext cx="0" cy="3875871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524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不足之处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2456807" y="5033972"/>
            <a:ext cx="276489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7481580" y="5043755"/>
            <a:ext cx="276489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43" name="TextBox 29"/>
          <p:cNvSpPr txBox="1"/>
          <p:nvPr/>
        </p:nvSpPr>
        <p:spPr>
          <a:xfrm>
            <a:off x="2456806" y="2290652"/>
            <a:ext cx="276489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7481580" y="2300435"/>
            <a:ext cx="276489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2438819" y="1797202"/>
            <a:ext cx="18466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2463007" y="4479592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7481580" y="1806985"/>
            <a:ext cx="18466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481580" y="448937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zh-CN" altLang="en-US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0421" y="2453021"/>
            <a:ext cx="2986190" cy="2986190"/>
            <a:chOff x="4810273" y="2454665"/>
            <a:chExt cx="2673559" cy="2673559"/>
          </a:xfrm>
        </p:grpSpPr>
        <p:grpSp>
          <p:nvGrpSpPr>
            <p:cNvPr id="5" name="组合 4"/>
            <p:cNvGrpSpPr/>
            <p:nvPr/>
          </p:nvGrpSpPr>
          <p:grpSpPr>
            <a:xfrm rot="1559260">
              <a:off x="4810273" y="2739527"/>
              <a:ext cx="2673559" cy="2099502"/>
              <a:chOff x="4015546" y="1694774"/>
              <a:chExt cx="4563259" cy="382937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3598448">
                <a:off x="5826316" y="1694774"/>
                <a:ext cx="2752489" cy="2752489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3598448" flipH="1" flipV="1">
                <a:off x="4015546" y="2771660"/>
                <a:ext cx="2752489" cy="2752489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 rot="3689492" flipH="1">
              <a:off x="4775118" y="2741694"/>
              <a:ext cx="2673559" cy="2099502"/>
              <a:chOff x="4015546" y="1694774"/>
              <a:chExt cx="4563259" cy="3829375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3598448">
                <a:off x="5826316" y="1694774"/>
                <a:ext cx="2752489" cy="2752489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 rot="3598448" flipH="1" flipV="1">
                <a:off x="4015546" y="2771660"/>
                <a:ext cx="2752489" cy="27524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3" grpId="0"/>
      <p:bldP spid="43" grpId="0"/>
      <p:bldP spid="45" grpId="0"/>
      <p:bldP spid="28" grpId="0"/>
      <p:bldP spid="29" grpId="0"/>
      <p:bldP spid="30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第五篇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7787" y="2260258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可行性及结论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64191" y="3589911"/>
            <a:ext cx="34509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64191" y="406625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结论二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49612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结论一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8" grpId="0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8" grpId="0"/>
          <p:bldP spid="22" grpId="0"/>
          <p:bldP spid="2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81357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"/>
          <p:cNvSpPr txBox="1"/>
          <p:nvPr/>
        </p:nvSpPr>
        <p:spPr>
          <a:xfrm>
            <a:off x="1588170" y="1747303"/>
            <a:ext cx="92032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单击输入您的文字内容，语言精练、言简意赅，尽量简化所要书写的文案；单击输入您的文字内容，语言精练、言简意赅，尽量简化所要书写的文案</a:t>
            </a:r>
            <a:endParaRPr lang="en-US" altLang="zh-CN" sz="22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3713451" y="2659720"/>
            <a:ext cx="4287109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  <a:endParaRPr lang="zh-CN" altLang="en-US" sz="2400" b="1" cap="all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6" name="TextBox 5"/>
          <p:cNvSpPr txBox="1"/>
          <p:nvPr/>
        </p:nvSpPr>
        <p:spPr>
          <a:xfrm>
            <a:off x="3713451" y="3170791"/>
            <a:ext cx="4264248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2408785" y="4224828"/>
            <a:ext cx="4287109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  <a:endParaRPr lang="zh-CN" altLang="en-US" sz="2400" b="1" cap="all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736842" y="4234291"/>
            <a:ext cx="2866988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  <a:endParaRPr lang="zh-CN" altLang="en-US" sz="2400" b="1" cap="all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9" name="TextBox 5"/>
          <p:cNvSpPr txBox="1"/>
          <p:nvPr/>
        </p:nvSpPr>
        <p:spPr>
          <a:xfrm>
            <a:off x="1301262" y="4723266"/>
            <a:ext cx="295791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5"/>
          <p:cNvSpPr txBox="1"/>
          <p:nvPr/>
        </p:nvSpPr>
        <p:spPr>
          <a:xfrm>
            <a:off x="7736841" y="4719858"/>
            <a:ext cx="28517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3883905" y="3472138"/>
            <a:ext cx="3982747" cy="284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2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2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2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2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2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 build="p"/>
      <p:bldP spid="56" grpId="0" build="p"/>
      <p:bldP spid="57" grpId="0" build="p"/>
      <p:bldP spid="58" grpId="0" build="p"/>
      <p:bldP spid="59" grpId="0" build="p"/>
      <p:bldP spid="6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28792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结论二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0" name="TextBox 42"/>
          <p:cNvSpPr txBox="1"/>
          <p:nvPr/>
        </p:nvSpPr>
        <p:spPr>
          <a:xfrm>
            <a:off x="1775002" y="2712984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TextBox 43"/>
          <p:cNvSpPr txBox="1"/>
          <p:nvPr/>
        </p:nvSpPr>
        <p:spPr>
          <a:xfrm>
            <a:off x="2664879" y="2245998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观点一</a:t>
            </a:r>
            <a:endParaRPr lang="zh-CN" altLang="en-US" sz="26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5" name="TextBox 42"/>
          <p:cNvSpPr txBox="1"/>
          <p:nvPr/>
        </p:nvSpPr>
        <p:spPr>
          <a:xfrm>
            <a:off x="2184072" y="3981851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6" name="TextBox 43"/>
          <p:cNvSpPr txBox="1"/>
          <p:nvPr/>
        </p:nvSpPr>
        <p:spPr>
          <a:xfrm>
            <a:off x="3073949" y="3514865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观点二</a:t>
            </a:r>
            <a:endParaRPr lang="zh-CN" altLang="en-US" sz="26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5" name="TextBox 42"/>
          <p:cNvSpPr txBox="1"/>
          <p:nvPr/>
        </p:nvSpPr>
        <p:spPr>
          <a:xfrm>
            <a:off x="7026858" y="2161386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6" name="TextBox 43"/>
          <p:cNvSpPr txBox="1"/>
          <p:nvPr/>
        </p:nvSpPr>
        <p:spPr>
          <a:xfrm>
            <a:off x="7026859" y="1690339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观点四</a:t>
            </a:r>
            <a:endParaRPr lang="zh-CN" altLang="en-US" sz="26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0" name="TextBox 42"/>
          <p:cNvSpPr txBox="1"/>
          <p:nvPr/>
        </p:nvSpPr>
        <p:spPr>
          <a:xfrm>
            <a:off x="7359744" y="3499937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TextBox 43"/>
          <p:cNvSpPr txBox="1"/>
          <p:nvPr/>
        </p:nvSpPr>
        <p:spPr>
          <a:xfrm>
            <a:off x="7359745" y="3028890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观点五</a:t>
            </a:r>
            <a:endParaRPr lang="zh-CN" altLang="en-US" sz="26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42"/>
          <p:cNvSpPr txBox="1"/>
          <p:nvPr/>
        </p:nvSpPr>
        <p:spPr>
          <a:xfrm>
            <a:off x="2584784" y="5248318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3474661" y="4781332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观点三</a:t>
            </a:r>
            <a:endParaRPr lang="zh-CN" altLang="en-US" sz="26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TextBox 42"/>
          <p:cNvSpPr txBox="1"/>
          <p:nvPr/>
        </p:nvSpPr>
        <p:spPr>
          <a:xfrm>
            <a:off x="7672029" y="5331270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43"/>
          <p:cNvSpPr txBox="1"/>
          <p:nvPr/>
        </p:nvSpPr>
        <p:spPr>
          <a:xfrm>
            <a:off x="7672030" y="4860223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观点六</a:t>
            </a:r>
            <a:endParaRPr lang="zh-CN" altLang="en-US" sz="26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401651" y="2061336"/>
            <a:ext cx="2442939" cy="4386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0" grpId="0"/>
      <p:bldP spid="141" grpId="0"/>
      <p:bldP spid="145" grpId="0"/>
      <p:bldP spid="146" grpId="0"/>
      <p:bldP spid="155" grpId="0"/>
      <p:bldP spid="156" grpId="0"/>
      <p:bldP spid="160" grpId="0"/>
      <p:bldP spid="161" grpId="0"/>
      <p:bldP spid="57" grpId="0"/>
      <p:bldP spid="58" grpId="0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第六篇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62176" y="2295109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研究结论的发展方向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1" y="3589911"/>
            <a:ext cx="44846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研究结论的发展方向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64191" y="4066253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74329" y="1614116"/>
            <a:ext cx="5755283" cy="40643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4512918" cy="45496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研究结论的发展方向</a:t>
            </a:r>
            <a:endParaRPr lang="zh-CN" altLang="en-US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5908430" y="1941277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908430" y="2417172"/>
            <a:ext cx="4046425" cy="538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284286" y="3276971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6284286" y="3732370"/>
            <a:ext cx="3964177" cy="538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5733024" y="4457215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5733024" y="4919410"/>
            <a:ext cx="3884946" cy="538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51"/>
          <p:cNvSpPr txBox="1"/>
          <p:nvPr/>
        </p:nvSpPr>
        <p:spPr>
          <a:xfrm>
            <a:off x="3254862" y="3183502"/>
            <a:ext cx="1239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86D52"/>
                </a:solidFill>
                <a:cs typeface="+mn-ea"/>
                <a:sym typeface="+mn-lt"/>
              </a:rPr>
              <a:t>发展方向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4842479" y="241685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5335774" y="3634061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4842478" y="4811599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/>
          <p:bldP spid="30" grpId="0"/>
          <p:bldP spid="31" grpId="0"/>
          <p:bldP spid="32" grpId="0"/>
          <p:bldP spid="33" grpId="0"/>
          <p:bldP spid="76" grpId="0"/>
          <p:bldP spid="25" grpId="0" animBg="1"/>
          <p:bldP spid="26" grpId="0" animBg="1"/>
          <p:bldP spid="2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/>
          <p:bldP spid="30" grpId="0"/>
          <p:bldP spid="31" grpId="0"/>
          <p:bldP spid="32" grpId="0"/>
          <p:bldP spid="33" grpId="0"/>
          <p:bldP spid="76" grpId="0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1183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4103479" y="1938213"/>
            <a:ext cx="5860795" cy="307777"/>
            <a:chOff x="-1375411" y="1708939"/>
            <a:chExt cx="5944842" cy="307777"/>
          </a:xfrm>
        </p:grpSpPr>
        <p:sp>
          <p:nvSpPr>
            <p:cNvPr id="20" name="TextBox 53"/>
            <p:cNvSpPr txBox="1"/>
            <p:nvPr/>
          </p:nvSpPr>
          <p:spPr>
            <a:xfrm>
              <a:off x="-1375411" y="1708939"/>
              <a:ext cx="338206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54"/>
            <p:cNvSpPr/>
            <p:nvPr/>
          </p:nvSpPr>
          <p:spPr>
            <a:xfrm>
              <a:off x="2188407" y="1739717"/>
              <a:ext cx="23810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7"/>
          <p:cNvGrpSpPr/>
          <p:nvPr/>
        </p:nvGrpSpPr>
        <p:grpSpPr>
          <a:xfrm>
            <a:off x="4103478" y="2607309"/>
            <a:ext cx="5836731" cy="307777"/>
            <a:chOff x="-1375410" y="1708939"/>
            <a:chExt cx="5920435" cy="307777"/>
          </a:xfrm>
        </p:grpSpPr>
        <p:sp>
          <p:nvSpPr>
            <p:cNvPr id="30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54"/>
            <p:cNvSpPr/>
            <p:nvPr/>
          </p:nvSpPr>
          <p:spPr>
            <a:xfrm>
              <a:off x="2164000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7"/>
          <p:cNvGrpSpPr/>
          <p:nvPr/>
        </p:nvGrpSpPr>
        <p:grpSpPr>
          <a:xfrm>
            <a:off x="4103478" y="3276405"/>
            <a:ext cx="5848762" cy="307777"/>
            <a:chOff x="-1375410" y="1708939"/>
            <a:chExt cx="5932633" cy="307777"/>
          </a:xfrm>
        </p:grpSpPr>
        <p:sp>
          <p:nvSpPr>
            <p:cNvPr id="34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54"/>
            <p:cNvSpPr/>
            <p:nvPr/>
          </p:nvSpPr>
          <p:spPr>
            <a:xfrm>
              <a:off x="2176198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7"/>
          <p:cNvGrpSpPr/>
          <p:nvPr/>
        </p:nvGrpSpPr>
        <p:grpSpPr>
          <a:xfrm>
            <a:off x="4103478" y="3945501"/>
            <a:ext cx="5860793" cy="307777"/>
            <a:chOff x="-1375410" y="1708939"/>
            <a:chExt cx="5944839" cy="307777"/>
          </a:xfrm>
        </p:grpSpPr>
        <p:sp>
          <p:nvSpPr>
            <p:cNvPr id="40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54"/>
            <p:cNvSpPr/>
            <p:nvPr/>
          </p:nvSpPr>
          <p:spPr>
            <a:xfrm>
              <a:off x="2188405" y="1739717"/>
              <a:ext cx="23810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7"/>
          <p:cNvGrpSpPr/>
          <p:nvPr/>
        </p:nvGrpSpPr>
        <p:grpSpPr>
          <a:xfrm>
            <a:off x="4103478" y="4614597"/>
            <a:ext cx="5884857" cy="307777"/>
            <a:chOff x="-1375410" y="1708939"/>
            <a:chExt cx="5969248" cy="307777"/>
          </a:xfrm>
        </p:grpSpPr>
        <p:sp>
          <p:nvSpPr>
            <p:cNvPr id="44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54"/>
            <p:cNvSpPr/>
            <p:nvPr/>
          </p:nvSpPr>
          <p:spPr>
            <a:xfrm>
              <a:off x="2212813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4103478" y="5283691"/>
            <a:ext cx="5872826" cy="307777"/>
            <a:chOff x="-1375410" y="1708939"/>
            <a:chExt cx="5957041" cy="307777"/>
          </a:xfrm>
        </p:grpSpPr>
        <p:sp>
          <p:nvSpPr>
            <p:cNvPr id="48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54"/>
            <p:cNvSpPr/>
            <p:nvPr/>
          </p:nvSpPr>
          <p:spPr>
            <a:xfrm>
              <a:off x="2200608" y="1739717"/>
              <a:ext cx="23810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29"/>
          <p:cNvSpPr txBox="1"/>
          <p:nvPr/>
        </p:nvSpPr>
        <p:spPr>
          <a:xfrm>
            <a:off x="3130058" y="18786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29"/>
          <p:cNvSpPr txBox="1"/>
          <p:nvPr/>
        </p:nvSpPr>
        <p:spPr>
          <a:xfrm>
            <a:off x="3130058" y="25644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29"/>
          <p:cNvSpPr txBox="1"/>
          <p:nvPr/>
        </p:nvSpPr>
        <p:spPr>
          <a:xfrm>
            <a:off x="3130058" y="32502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3130058" y="46218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05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29"/>
          <p:cNvSpPr txBox="1"/>
          <p:nvPr/>
        </p:nvSpPr>
        <p:spPr>
          <a:xfrm>
            <a:off x="3130058" y="39360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3130057" y="53076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06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 animBg="1"/>
      <p:bldP spid="52" grpId="0" animBg="1"/>
      <p:bldP spid="53" grpId="0" animBg="1"/>
      <p:bldP spid="54" grpId="0" animBg="1"/>
      <p:bldP spid="55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211057" y="2355724"/>
            <a:ext cx="3653292" cy="11528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6800" b="1" dirty="0">
                <a:solidFill>
                  <a:srgbClr val="386D52"/>
                </a:solidFill>
                <a:cs typeface="+mn-ea"/>
                <a:sym typeface="+mn-lt"/>
              </a:rPr>
              <a:t>答疑时间</a:t>
            </a:r>
            <a:endParaRPr lang="zh-CN" altLang="en-US" sz="6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5581" y="3648765"/>
            <a:ext cx="49042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请各位老师们对我的课题提出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宝贵意见！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15663" y="1757027"/>
            <a:ext cx="4681314" cy="4522139"/>
            <a:chOff x="1188345" y="1289995"/>
            <a:chExt cx="5220476" cy="525880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88345" y="1328325"/>
              <a:ext cx="5220476" cy="52204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2565" y="1289995"/>
              <a:ext cx="4606256" cy="46062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79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3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284123" y="169376"/>
            <a:ext cx="7541668" cy="723213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圆角矩形 28"/>
          <p:cNvSpPr/>
          <p:nvPr/>
        </p:nvSpPr>
        <p:spPr>
          <a:xfrm>
            <a:off x="4899710" y="1393458"/>
            <a:ext cx="2392580" cy="82885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6000" b="1" dirty="0">
                <a:solidFill>
                  <a:srgbClr val="386D52"/>
                </a:solidFill>
                <a:cs typeface="+mn-ea"/>
                <a:sym typeface="+mn-lt"/>
              </a:rPr>
              <a:t>致 谢</a:t>
            </a:r>
            <a:endParaRPr lang="zh-CN" altLang="en-US" sz="60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6" name="TextBox 2250"/>
          <p:cNvSpPr txBox="1"/>
          <p:nvPr/>
        </p:nvSpPr>
        <p:spPr>
          <a:xfrm>
            <a:off x="2438401" y="2730919"/>
            <a:ext cx="7315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感谢母校提供了宝贵的学习与实践的机会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2251"/>
          <p:cNvSpPr txBox="1"/>
          <p:nvPr/>
        </p:nvSpPr>
        <p:spPr>
          <a:xfrm>
            <a:off x="3002406" y="3359437"/>
            <a:ext cx="6187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感谢我的导师团队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2252"/>
          <p:cNvSpPr txBox="1"/>
          <p:nvPr/>
        </p:nvSpPr>
        <p:spPr>
          <a:xfrm>
            <a:off x="3269071" y="4616473"/>
            <a:ext cx="56538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感谢同学的支持与帮助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253"/>
          <p:cNvSpPr txBox="1"/>
          <p:nvPr/>
        </p:nvSpPr>
        <p:spPr>
          <a:xfrm>
            <a:off x="3269071" y="5244990"/>
            <a:ext cx="56538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感谢各位答辩评审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254"/>
          <p:cNvSpPr txBox="1"/>
          <p:nvPr/>
        </p:nvSpPr>
        <p:spPr>
          <a:xfrm>
            <a:off x="3002406" y="3987955"/>
            <a:ext cx="6187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感谢我的导师张某教授给与的耐心指导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73247" y="164711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386D52"/>
                </a:solidFill>
                <a:cs typeface="+mn-ea"/>
                <a:sym typeface="+mn-lt"/>
              </a:rPr>
              <a:t>谢谢观看</a:t>
            </a:r>
            <a:endParaRPr lang="zh-CN" altLang="en-US" sz="80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77206" y="0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6186" y="374085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386D52"/>
                </a:solidFill>
                <a:cs typeface="+mn-ea"/>
                <a:sym typeface="+mn-lt"/>
              </a:rPr>
              <a:t>专业：工商管理</a:t>
            </a:r>
            <a:endParaRPr lang="zh-CN" altLang="en-US" sz="3200" spc="-3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2790" y="4905091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9800" y="4892322"/>
            <a:ext cx="161133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答辩人</a:t>
            </a:r>
            <a:r>
              <a:rPr lang="zh-CN" altLang="en-US" sz="1400" dirty="0" smtClean="0">
                <a:solidFill>
                  <a:srgbClr val="F4F4EB"/>
                </a:solidFill>
                <a:cs typeface="+mn-ea"/>
                <a:sym typeface="+mn-lt"/>
              </a:rPr>
              <a:t>：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23270" y="4902780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280" y="4892322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导师</a:t>
            </a:r>
            <a:r>
              <a:rPr lang="zh-CN" altLang="en-US" sz="1400" dirty="0" smtClean="0">
                <a:solidFill>
                  <a:srgbClr val="F4F4EB"/>
                </a:solidFill>
                <a:cs typeface="+mn-ea"/>
                <a:sym typeface="+mn-lt"/>
              </a:rPr>
              <a:t>：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50397" y="3032325"/>
            <a:ext cx="50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86D52"/>
                </a:solidFill>
                <a:cs typeface="+mn-ea"/>
                <a:sym typeface="+mn-lt"/>
              </a:rPr>
              <a:t>GRADUATION THESIS DEFENSE</a:t>
            </a:r>
            <a:endParaRPr lang="zh-CN" altLang="en-US" sz="20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6" grpId="0" animBg="1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9910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2153" y="50728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第一篇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4241" y="2135098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选题背景及意义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0" y="3602715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内容摘要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64192" y="407906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选题背景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9612" y="3602715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选题意义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49612" y="4079061"/>
            <a:ext cx="27772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主要创新点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70852" y="3516015"/>
            <a:ext cx="4110524" cy="29028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927954" y="2518896"/>
            <a:ext cx="4110524" cy="29028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926760" y="3550575"/>
            <a:ext cx="4110524" cy="29028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925566" y="2588016"/>
            <a:ext cx="4110524" cy="2902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924373" y="3550575"/>
            <a:ext cx="4110524" cy="2902847"/>
          </a:xfrm>
          <a:prstGeom prst="rect">
            <a:avLst/>
          </a:prstGeom>
        </p:spPr>
      </p:pic>
      <p:sp>
        <p:nvSpPr>
          <p:cNvPr id="45" name="TextBox 41"/>
          <p:cNvSpPr txBox="1"/>
          <p:nvPr/>
        </p:nvSpPr>
        <p:spPr>
          <a:xfrm>
            <a:off x="1805355" y="1401697"/>
            <a:ext cx="876886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00"/>
              </a:lnSpc>
              <a:spcBef>
                <a:spcPts val="1800"/>
              </a:spcBef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81288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内容摘要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1366214" y="4751996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lang="zh-CN" altLang="en-US" sz="28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3416226" y="3761168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lang="zh-CN" altLang="en-US" sz="28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5395900" y="4751996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lang="zh-CN" altLang="en-US" sz="28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7410743" y="3796337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lang="zh-CN" altLang="en-US" sz="28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402141" y="4775442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  <a:endParaRPr lang="zh-CN" altLang="en-US" sz="28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8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8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8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14" grpId="0"/>
      <p:bldP spid="15" grpId="0"/>
      <p:bldP spid="16" grpId="0"/>
      <p:bldP spid="1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41845" y="1086184"/>
            <a:ext cx="5657052" cy="3995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2355" y="1041323"/>
            <a:ext cx="5657052" cy="3995004"/>
          </a:xfrm>
          <a:prstGeom prst="rect">
            <a:avLst/>
          </a:prstGeom>
        </p:spPr>
      </p:pic>
      <p:sp>
        <p:nvSpPr>
          <p:cNvPr id="11" name="TextBox 41"/>
          <p:cNvSpPr txBox="1"/>
          <p:nvPr/>
        </p:nvSpPr>
        <p:spPr>
          <a:xfrm>
            <a:off x="1661593" y="4723317"/>
            <a:ext cx="9123638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7044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2034073" y="2968324"/>
            <a:ext cx="3607772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6792" y="2157725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国际现状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6603563" y="2908200"/>
            <a:ext cx="3607772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7729338" y="2202586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国内现状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4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4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27" grpId="0"/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433868" y="1295115"/>
            <a:ext cx="1412050" cy="1412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V="1">
            <a:off x="5479833" y="2417928"/>
            <a:ext cx="1412050" cy="14120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479833" y="3728459"/>
            <a:ext cx="1412050" cy="1412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V="1">
            <a:off x="5525798" y="4851272"/>
            <a:ext cx="1412050" cy="1412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439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主要创新点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Box 7"/>
          <p:cNvSpPr txBox="1"/>
          <p:nvPr/>
        </p:nvSpPr>
        <p:spPr>
          <a:xfrm>
            <a:off x="7037253" y="1300686"/>
            <a:ext cx="1133105" cy="369332"/>
          </a:xfrm>
          <a:prstGeom prst="homePlate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创新一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71" name="TextBox 16"/>
          <p:cNvSpPr txBox="1"/>
          <p:nvPr/>
        </p:nvSpPr>
        <p:spPr>
          <a:xfrm flipH="1">
            <a:off x="4033260" y="2547322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创新二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72" name="TextBox 21"/>
          <p:cNvSpPr txBox="1"/>
          <p:nvPr/>
        </p:nvSpPr>
        <p:spPr>
          <a:xfrm>
            <a:off x="7037253" y="3589959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创新三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73" name="TextBox 27"/>
          <p:cNvSpPr txBox="1"/>
          <p:nvPr/>
        </p:nvSpPr>
        <p:spPr>
          <a:xfrm flipH="1">
            <a:off x="4093598" y="4942377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创新四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74" name="TextBox 35"/>
          <p:cNvSpPr txBox="1"/>
          <p:nvPr/>
        </p:nvSpPr>
        <p:spPr>
          <a:xfrm>
            <a:off x="7201376" y="1747822"/>
            <a:ext cx="364247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7201376" y="4103812"/>
            <a:ext cx="364247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TextBox 44"/>
          <p:cNvSpPr txBox="1"/>
          <p:nvPr/>
        </p:nvSpPr>
        <p:spPr>
          <a:xfrm>
            <a:off x="1535723" y="3096998"/>
            <a:ext cx="3535668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45"/>
          <p:cNvSpPr txBox="1"/>
          <p:nvPr/>
        </p:nvSpPr>
        <p:spPr>
          <a:xfrm>
            <a:off x="1535723" y="5452988"/>
            <a:ext cx="3535668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Box 6"/>
          <p:cNvSpPr txBox="1"/>
          <p:nvPr/>
        </p:nvSpPr>
        <p:spPr>
          <a:xfrm>
            <a:off x="5683818" y="1618278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1" name="TextBox 6"/>
          <p:cNvSpPr txBox="1"/>
          <p:nvPr/>
        </p:nvSpPr>
        <p:spPr>
          <a:xfrm>
            <a:off x="5683818" y="2868475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5683818" y="4118672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3" name="TextBox 6"/>
          <p:cNvSpPr txBox="1"/>
          <p:nvPr/>
        </p:nvSpPr>
        <p:spPr>
          <a:xfrm>
            <a:off x="5683818" y="5368869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80691" y="520927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2934" y="517987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第二篇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2984" y="2166547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研究思路与方法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64193" y="358795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64192" y="406429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实验步骤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49612" y="3589949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23" grpId="0"/>
          <p:bldP spid="24" grpId="0"/>
          <p:bldP spid="2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9565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extBox 28"/>
          <p:cNvSpPr txBox="1"/>
          <p:nvPr/>
        </p:nvSpPr>
        <p:spPr>
          <a:xfrm>
            <a:off x="2191853" y="18702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TextBox 29"/>
          <p:cNvSpPr txBox="1"/>
          <p:nvPr/>
        </p:nvSpPr>
        <p:spPr>
          <a:xfrm>
            <a:off x="1856006" y="2486025"/>
            <a:ext cx="280086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3" name="TextBox 28"/>
          <p:cNvSpPr txBox="1"/>
          <p:nvPr/>
        </p:nvSpPr>
        <p:spPr>
          <a:xfrm>
            <a:off x="2132405" y="42168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TextBox 29"/>
          <p:cNvSpPr txBox="1"/>
          <p:nvPr/>
        </p:nvSpPr>
        <p:spPr>
          <a:xfrm>
            <a:off x="1852429" y="4800104"/>
            <a:ext cx="280086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7" name="TextBox 28"/>
          <p:cNvSpPr txBox="1"/>
          <p:nvPr/>
        </p:nvSpPr>
        <p:spPr>
          <a:xfrm>
            <a:off x="7812898" y="18702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TextBox 29"/>
          <p:cNvSpPr txBox="1"/>
          <p:nvPr/>
        </p:nvSpPr>
        <p:spPr>
          <a:xfrm>
            <a:off x="7812898" y="2486025"/>
            <a:ext cx="277591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1" name="TextBox 28"/>
          <p:cNvSpPr txBox="1"/>
          <p:nvPr/>
        </p:nvSpPr>
        <p:spPr>
          <a:xfrm>
            <a:off x="7812898" y="42168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TextBox 29"/>
          <p:cNvSpPr txBox="1"/>
          <p:nvPr/>
        </p:nvSpPr>
        <p:spPr>
          <a:xfrm>
            <a:off x="7812898" y="4832625"/>
            <a:ext cx="277591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238984" y="1625838"/>
            <a:ext cx="1006565" cy="20047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V="1">
            <a:off x="5238983" y="3797733"/>
            <a:ext cx="1006565" cy="20047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6217065" y="1625838"/>
            <a:ext cx="1006565" cy="20047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6217064" y="3797733"/>
            <a:ext cx="1006565" cy="200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8" grpId="0"/>
      <p:bldP spid="95" grpId="0"/>
      <p:bldP spid="103" grpId="0"/>
      <p:bldP spid="104" grpId="0"/>
      <p:bldP spid="107" grpId="0"/>
      <p:bldP spid="108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78051" y="1624080"/>
            <a:ext cx="2294502" cy="162037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1953789" y="4315448"/>
            <a:ext cx="662052" cy="662052"/>
          </a:xfrm>
          <a:prstGeom prst="roundRect">
            <a:avLst>
              <a:gd name="adj" fmla="val 25299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3118571" y="416438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29"/>
          <p:cNvSpPr txBox="1"/>
          <p:nvPr/>
        </p:nvSpPr>
        <p:spPr>
          <a:xfrm>
            <a:off x="3118572" y="4678949"/>
            <a:ext cx="2294502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19"/>
          <p:cNvSpPr txBox="1"/>
          <p:nvPr/>
        </p:nvSpPr>
        <p:spPr>
          <a:xfrm>
            <a:off x="1996737" y="2080610"/>
            <a:ext cx="662052" cy="662052"/>
          </a:xfrm>
          <a:prstGeom prst="roundRect">
            <a:avLst>
              <a:gd name="adj" fmla="val 26738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0" name="TextBox 28"/>
          <p:cNvSpPr txBox="1"/>
          <p:nvPr/>
        </p:nvSpPr>
        <p:spPr>
          <a:xfrm>
            <a:off x="3118571" y="182507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29"/>
          <p:cNvSpPr txBox="1"/>
          <p:nvPr/>
        </p:nvSpPr>
        <p:spPr>
          <a:xfrm>
            <a:off x="3118572" y="2339639"/>
            <a:ext cx="2294502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6525554" y="4252037"/>
            <a:ext cx="662052" cy="662052"/>
          </a:xfrm>
          <a:prstGeom prst="roundRect">
            <a:avLst>
              <a:gd name="adj" fmla="val 28177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7" name="TextBox 28"/>
          <p:cNvSpPr txBox="1"/>
          <p:nvPr/>
        </p:nvSpPr>
        <p:spPr>
          <a:xfrm>
            <a:off x="7977262" y="4131912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7977262" y="4646474"/>
            <a:ext cx="2349938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19"/>
          <p:cNvSpPr txBox="1"/>
          <p:nvPr/>
        </p:nvSpPr>
        <p:spPr>
          <a:xfrm>
            <a:off x="6525554" y="2103241"/>
            <a:ext cx="662052" cy="662052"/>
          </a:xfrm>
          <a:prstGeom prst="roundRect">
            <a:avLst>
              <a:gd name="adj" fmla="val 23861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0" name="TextBox 28"/>
          <p:cNvSpPr txBox="1"/>
          <p:nvPr/>
        </p:nvSpPr>
        <p:spPr>
          <a:xfrm>
            <a:off x="7977262" y="1919415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  <a:endParaRPr lang="zh-CN" altLang="en-US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29"/>
          <p:cNvSpPr txBox="1"/>
          <p:nvPr/>
        </p:nvSpPr>
        <p:spPr>
          <a:xfrm>
            <a:off x="7977263" y="2433977"/>
            <a:ext cx="230945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709329" y="1624080"/>
            <a:ext cx="2294502" cy="16203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37564" y="3744154"/>
            <a:ext cx="2294502" cy="16203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68842" y="3744154"/>
            <a:ext cx="2294502" cy="162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44qbczi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WPS 演示</Application>
  <PresentationFormat>自定义</PresentationFormat>
  <Paragraphs>519</Paragraphs>
  <Slides>29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字体视界-小和尚拼音版</vt:lpstr>
      <vt:lpstr>微软雅黑 Light</vt:lpstr>
      <vt:lpstr>黑体</vt:lpstr>
      <vt:lpstr>仿宋</vt:lpstr>
      <vt:lpstr>Arial Unicode MS</vt:lpstr>
      <vt:lpstr>等线</vt:lpstr>
      <vt:lpstr>Calibri</vt:lpstr>
      <vt:lpstr>第一PPT，www.1ppt.com</vt:lpstr>
      <vt:lpstr>PowerPoint 演示文稿</vt:lpstr>
      <vt:lpstr>PowerPoint 演示文稿</vt:lpstr>
      <vt:lpstr>PowerPoint 演示文稿</vt:lpstr>
      <vt:lpstr>内容摘要</vt:lpstr>
      <vt:lpstr>选题背景</vt:lpstr>
      <vt:lpstr>主要创新点</vt:lpstr>
      <vt:lpstr>PowerPoint 演示文稿</vt:lpstr>
      <vt:lpstr>研究思路</vt:lpstr>
      <vt:lpstr>研究方法</vt:lpstr>
      <vt:lpstr>PowerPoint 演示文稿</vt:lpstr>
      <vt:lpstr>论文结构</vt:lpstr>
      <vt:lpstr>论文基本内容</vt:lpstr>
      <vt:lpstr>论文基本内容</vt:lpstr>
      <vt:lpstr>论文基本内容</vt:lpstr>
      <vt:lpstr>论文基本内容</vt:lpstr>
      <vt:lpstr>论文基本内容</vt:lpstr>
      <vt:lpstr>PowerPoint 演示文稿</vt:lpstr>
      <vt:lpstr>关键技术</vt:lpstr>
      <vt:lpstr>论文亮点</vt:lpstr>
      <vt:lpstr>不足之处</vt:lpstr>
      <vt:lpstr>PowerPoint 演示文稿</vt:lpstr>
      <vt:lpstr>可行性分析</vt:lpstr>
      <vt:lpstr>结论二</vt:lpstr>
      <vt:lpstr>PowerPoint 演示文稿</vt:lpstr>
      <vt:lpstr>研究结论的发展方向</vt:lpstr>
      <vt:lpstr>参考文献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开题报告</dc:title>
  <dc:creator>第一PPT</dc:creator>
  <cp:keywords>www.1ppt.com</cp:keywords>
  <dc:description>www.1ppt.com</dc:description>
  <cp:lastModifiedBy>Administrator</cp:lastModifiedBy>
  <cp:revision>184</cp:revision>
  <dcterms:created xsi:type="dcterms:W3CDTF">2019-04-12T03:48:00Z</dcterms:created>
  <dcterms:modified xsi:type="dcterms:W3CDTF">2020-04-28T02:07:29Z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